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32" r:id="rId17"/>
    <p:sldId id="318" r:id="rId18"/>
    <p:sldId id="347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0" r:id="rId28"/>
    <p:sldId id="331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00"/>
    <a:srgbClr val="FF0066"/>
    <a:srgbClr val="0000D0"/>
    <a:srgbClr val="D800CA"/>
    <a:srgbClr val="00D700"/>
    <a:srgbClr val="E1DD00"/>
    <a:srgbClr val="00D9CD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279" autoAdjust="0"/>
  </p:normalViewPr>
  <p:slideViewPr>
    <p:cSldViewPr snapToObjects="1">
      <p:cViewPr>
        <p:scale>
          <a:sx n="90" d="100"/>
          <a:sy n="90" d="100"/>
        </p:scale>
        <p:origin x="-224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1901081912884384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dLbl>
              <c:idx val="0"/>
              <c:layout>
                <c:manualLayout>
                  <c:x val="6.304240427186579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123,122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(10,29%)</a:t>
                    </a:r>
                    <a:endParaRPr lang="ru-RU" dirty="0" smtClean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08122028994414E-2"/>
                  <c:y val="0.31386527415694998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460,105 (38,46%)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407715927544693"/>
                  <c:y val="-0.1378196945293057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105,000 (8,78%)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9.677104435204599E-2"/>
                  <c:y val="-0.1081354642342246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 smtClean="0"/>
                      <a:t>90,000 (7,52%)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4545097826009874"/>
                  <c:y val="-8.139612499250484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280,00 (23,41%)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8679461147342964E-2"/>
                  <c:y val="-0.1686835405517419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135,000 (11,29%)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1036882426775275"/>
                  <c:y val="-4.700851638809810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ru-RU" dirty="0" smtClean="0"/>
                      <a:t>,000     (0,25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104.6</c:v>
                </c:pt>
                <c:pt idx="1">
                  <c:v>495.15</c:v>
                </c:pt>
                <c:pt idx="2">
                  <c:v>31.05</c:v>
                </c:pt>
                <c:pt idx="4">
                  <c:v>90</c:v>
                </c:pt>
                <c:pt idx="5">
                  <c:v>310</c:v>
                </c:pt>
                <c:pt idx="6">
                  <c:v>167.5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5.103451862322627E-2"/>
                  <c:y val="-0.2349758325850743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3914,500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(68,05%)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38035490146492E-7"/>
                  <c:y val="3.6081609194968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1196,227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20,80%)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55099315206101E-2"/>
                  <c:y val="-1.200998147988223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641,593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(11,15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3914.5</c:v>
                </c:pt>
                <c:pt idx="1">
                  <c:v>1319.838</c:v>
                </c:pt>
                <c:pt idx="2">
                  <c:v>298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70.75670358535578</c:v>
                </c:pt>
                <c:pt idx="1">
                  <c:v>23.856785322950262</c:v>
                </c:pt>
                <c:pt idx="2">
                  <c:v>5.386511091693964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3.3022335579734642E-2"/>
                  <c:y val="-0.2301860949402103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3914,230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(67,59%)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01325621030288E-3"/>
                  <c:y val="-0.17359470922736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1232,461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(21,28%)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2.63773088394625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644,833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(11,13%)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3914.23</c:v>
                </c:pt>
                <c:pt idx="1">
                  <c:v>1352.14</c:v>
                </c:pt>
                <c:pt idx="2">
                  <c:v>316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70.117709861582085</c:v>
                </c:pt>
                <c:pt idx="1">
                  <c:v>24.221611967676811</c:v>
                </c:pt>
                <c:pt idx="2">
                  <c:v>5.6606781707411011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0020305072486035E-3"/>
                  <c:y val="-0.2253963572953462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3905,620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(67,00%)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789682943029968E-3"/>
                  <c:y val="-0.1650711559442186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1271,276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21,81%)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583954028748572E-2"/>
                  <c:y val="-2.63773088394625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652,373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(11,19%)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3905.62</c:v>
                </c:pt>
                <c:pt idx="1">
                  <c:v>1386.6579999999999</c:v>
                </c:pt>
                <c:pt idx="2">
                  <c:v>335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69.405136906333752</c:v>
                </c:pt>
                <c:pt idx="1">
                  <c:v>24.641718429407607</c:v>
                </c:pt>
                <c:pt idx="2">
                  <c:v>5.9531446642586339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35521986918711163"/>
          <c:y val="1.4368081589584988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6.004061014497207E-2"/>
                  <c:y val="-0.2080754652373505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4371,035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(75,99%)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9.4771975690644307E-3"/>
                  <c:y val="-0.1556904202607297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165,680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(2,88%)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76748210009762E-2"/>
                  <c:y val="-9.136138892963825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460,105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2846586785865397E-3"/>
                  <c:y val="-9.29860003597677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9243866520741306E-2"/>
                  <c:y val="-4.939753992799374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179,145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3689377303231084E-2"/>
                  <c:y val="-1.063502018130935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151,355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343,20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4371.0349999999999</c:v>
                </c:pt>
                <c:pt idx="1">
                  <c:v>0</c:v>
                </c:pt>
                <c:pt idx="2">
                  <c:v>165.68</c:v>
                </c:pt>
                <c:pt idx="3">
                  <c:v>460.10500000000002</c:v>
                </c:pt>
                <c:pt idx="4">
                  <c:v>425</c:v>
                </c:pt>
                <c:pt idx="5">
                  <c:v>179.14500000000001</c:v>
                </c:pt>
                <c:pt idx="6">
                  <c:v>151.35499999999999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75.987340759902082</c:v>
                </c:pt>
                <c:pt idx="1">
                  <c:v>0</c:v>
                </c:pt>
                <c:pt idx="2">
                  <c:v>2.8802291944815313</c:v>
                </c:pt>
                <c:pt idx="3">
                  <c:v>7.9985988262127288</c:v>
                </c:pt>
                <c:pt idx="4">
                  <c:v>7.3883233199821987</c:v>
                </c:pt>
                <c:pt idx="5">
                  <c:v>3.1143086615487321</c:v>
                </c:pt>
                <c:pt idx="6">
                  <c:v>2.6311992378727189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5521986918711157"/>
          <c:y val="1.4368081589584988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3.6024366086983242E-2"/>
                  <c:y val="-0.1958297868809987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4259,355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(73,54%)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5.416183071857264E-2"/>
                  <c:y val="-0.1065429075792950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046415646488562E-2"/>
                  <c:y val="-6.262484863546588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476,669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(8,23%)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007318035767639E-16"/>
                  <c:y val="-8.34069021850420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(7,34%)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231683477249574E-2"/>
                  <c:y val="-5.41872775728576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179,145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(3,09%)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835018331296516E-2"/>
                  <c:y val="1.33117824679988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151,355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710365514942784E-3"/>
                  <c:y val="4.87783170941328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(2,50%)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020068692131134E-2"/>
                  <c:y val="2.87361631791699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b="1" dirty="0" smtClean="0"/>
                      <a:t>152,82</a:t>
                    </a:r>
                    <a:endParaRPr lang="ru-RU" b="1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="1" dirty="0" smtClean="0"/>
                      <a:t>(</a:t>
                    </a:r>
                    <a:r>
                      <a:rPr lang="en-US" b="1" dirty="0" smtClean="0"/>
                      <a:t>2,47</a:t>
                    </a:r>
                    <a:r>
                      <a:rPr lang="ru-RU" b="1" dirty="0" smtClean="0"/>
                      <a:t>%)</a:t>
                    </a:r>
                    <a:endParaRPr lang="en-US" b="1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4259.3549999999996</c:v>
                </c:pt>
                <c:pt idx="1">
                  <c:v>0</c:v>
                </c:pt>
                <c:pt idx="2">
                  <c:v>155</c:v>
                </c:pt>
                <c:pt idx="3">
                  <c:v>476.66899999999998</c:v>
                </c:pt>
                <c:pt idx="4">
                  <c:v>425</c:v>
                </c:pt>
                <c:pt idx="5">
                  <c:v>179.14500000000001</c:v>
                </c:pt>
                <c:pt idx="6">
                  <c:v>151.35499999999999</c:v>
                </c:pt>
                <c:pt idx="7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8"/>
                <c:pt idx="0">
                  <c:v>73.544631775677686</c:v>
                </c:pt>
                <c:pt idx="1">
                  <c:v>0</c:v>
                </c:pt>
                <c:pt idx="2">
                  <c:v>2.6763249189677882</c:v>
                </c:pt>
                <c:pt idx="3">
                  <c:v>8.2304588567706887</c:v>
                </c:pt>
                <c:pt idx="4">
                  <c:v>7.3383102616858711</c:v>
                </c:pt>
                <c:pt idx="5">
                  <c:v>3.0932272748934482</c:v>
                </c:pt>
                <c:pt idx="6">
                  <c:v>2.6133881168410937</c:v>
                </c:pt>
                <c:pt idx="7">
                  <c:v>2.5036587951634148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explosion val="25"/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3.3022335579734642E-2"/>
                  <c:y val="-0.2930481489121551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4131,987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(70,88%)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6.9517807714036498E-2"/>
                  <c:y val="-0.1368919916235215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372289603755612E-3"/>
                  <c:y val="-0.1632017968775632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494,782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(8,49%)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638035490146484E-7"/>
                  <c:y val="-0.2175101283661756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425,000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(7,29%)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229889350355872E-2"/>
                  <c:y val="-0.1595528321148119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179,145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(3,07%)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1681491654591571E-2"/>
                  <c:y val="-5.852824836492363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151,355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(2,60%)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334305644526492E-2"/>
                  <c:y val="8.847117955160024E-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292,000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9.0060915217458123E-3"/>
                  <c:y val="1.436808158958498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306,63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(</a:t>
                    </a:r>
                    <a:r>
                      <a:rPr lang="en-US" dirty="0" smtClean="0"/>
                      <a:t>4,94</a:t>
                    </a:r>
                    <a:r>
                      <a:rPr lang="ru-RU" dirty="0" smtClean="0"/>
                      <a:t>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4131.9870000000001</c:v>
                </c:pt>
                <c:pt idx="1">
                  <c:v>0</c:v>
                </c:pt>
                <c:pt idx="2">
                  <c:v>155</c:v>
                </c:pt>
                <c:pt idx="3">
                  <c:v>494.78199999999998</c:v>
                </c:pt>
                <c:pt idx="4">
                  <c:v>425</c:v>
                </c:pt>
                <c:pt idx="5">
                  <c:v>179.14500000000001</c:v>
                </c:pt>
                <c:pt idx="6">
                  <c:v>151.35499999999999</c:v>
                </c:pt>
                <c:pt idx="7">
                  <c:v>292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социалка</c:v>
                </c:pt>
                <c:pt idx="6">
                  <c:v>физкультура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Лист1!$C$2:$C$9</c:f>
              <c:numCache>
                <c:formatCode>0.00</c:formatCode>
                <c:ptCount val="8"/>
                <c:pt idx="0">
                  <c:v>70.883450394895135</c:v>
                </c:pt>
                <c:pt idx="1">
                  <c:v>0</c:v>
                </c:pt>
                <c:pt idx="2">
                  <c:v>2.6589954932599613</c:v>
                </c:pt>
                <c:pt idx="3">
                  <c:v>8.4878910202977416</c:v>
                </c:pt>
                <c:pt idx="4">
                  <c:v>7.2907940944224734</c:v>
                </c:pt>
                <c:pt idx="5">
                  <c:v>3.0731983718713272</c:v>
                </c:pt>
                <c:pt idx="6">
                  <c:v>2.596466212144267</c:v>
                </c:pt>
                <c:pt idx="7">
                  <c:v>5.0092044131090878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5822189969436019"/>
          <c:y val="1.9157442119446651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2.7018274565237432E-2"/>
                  <c:y val="2.394680264930848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125,584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(10,19%)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473907978659816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476,669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(38,68%)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154599843516205"/>
                  <c:y val="-8.59011408105936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108,780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(8,83%)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5.1740823123671835E-2"/>
                  <c:y val="-0.1101322881716748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93,240 (7,56%)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7433547572728331"/>
                  <c:y val="-0.1068702434013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290,080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(23,54%)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135,000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(10,95%)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6740740390547623"/>
                  <c:y val="-8.532340062699139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3,108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125.584</c:v>
                </c:pt>
                <c:pt idx="1">
                  <c:v>476.66899999999998</c:v>
                </c:pt>
                <c:pt idx="2">
                  <c:v>108.78</c:v>
                </c:pt>
                <c:pt idx="4">
                  <c:v>93.24</c:v>
                </c:pt>
                <c:pt idx="5">
                  <c:v>290.08</c:v>
                </c:pt>
                <c:pt idx="6" formatCode="0.000">
                  <c:v>135</c:v>
                </c:pt>
                <c:pt idx="7">
                  <c:v>3.1080000000000001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Lbls>
            <c:dLbl>
              <c:idx val="0"/>
              <c:layout>
                <c:manualLayout>
                  <c:x val="8.7058884710209505E-2"/>
                  <c:y val="-9.5787210597233271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127,468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16244057988828E-2"/>
                  <c:y val="0.3473907978659816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494,782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516249967497706E-2"/>
                  <c:y val="-6.223868287305818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112,914 (8,88%)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1778502152243131"/>
                  <c:y val="-6.93838808226084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96,783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(7,61%)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9225263386810449"/>
                  <c:y val="-6.223868287305818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301,103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(23,69%)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135,000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4939522086198462"/>
                  <c:y val="-2.78510742686512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3,226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127.468</c:v>
                </c:pt>
                <c:pt idx="1">
                  <c:v>494.78199999999998</c:v>
                </c:pt>
                <c:pt idx="2">
                  <c:v>112.914</c:v>
                </c:pt>
                <c:pt idx="4">
                  <c:v>96.783000000000001</c:v>
                </c:pt>
                <c:pt idx="5">
                  <c:v>301.10300000000001</c:v>
                </c:pt>
                <c:pt idx="6">
                  <c:v>135</c:v>
                </c:pt>
                <c:pt idx="7">
                  <c:v>3.226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555862610970803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286,793 (44,70%)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26396594231849E-2"/>
                  <c:y val="-1.181161898864544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354,800 (55,30%)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8565620368422"/>
                  <c:y val="1.467543031650130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4938600202814346"/>
                  <c:y val="6.554673567368389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00">
                  <c:v>286.79300000000001</c:v>
                </c:pt>
                <c:pt idx="1">
                  <c:v>354.8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5367047917363543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286,793 (44,48%)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3248811597767E-2"/>
                  <c:y val="-2.617970057823043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 smtClean="0"/>
                      <a:t>358,040</a:t>
                    </a:r>
                    <a:r>
                      <a:rPr lang="ru-RU" baseline="0" dirty="0" smtClean="0"/>
                      <a:t>  (55,52%)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96137072240228E-2"/>
                  <c:y val="-4.074539042904751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58179823991188"/>
                  <c:y val="2.5321763947881194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435578079976921"/>
                  <c:y val="8.07440931534394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имущества, находящегося в собственности поселений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General">
                  <c:v>286.79300000000001</c:v>
                </c:pt>
                <c:pt idx="1">
                  <c:v>358.04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5606519715006650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baseline="0" dirty="0" smtClean="0"/>
                      <a:t>286,793 (43,96%)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99509747143933E-2"/>
                  <c:y val="-1.181161898864544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365,580 (56,04%)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69504097653457E-2"/>
                  <c:y val="-2.63776859544648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681189087737302"/>
                  <c:y val="2.374730881306447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612721517940089"/>
                  <c:y val="5.596801461396057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имущества, находящегося в собственности поселений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00">
                  <c:v>286.79300000000001</c:v>
                </c:pt>
                <c:pt idx="1">
                  <c:v>365.58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0.12908731181168995"/>
                  <c:y val="-0.1365338336578240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2049,090</a:t>
                    </a:r>
                  </a:p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(52,35%)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04061014497207E-3"/>
                  <c:y val="-2.94089363433647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10,680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(0,27%)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5.511498047864190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1854,730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(47,38%)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832860178656273"/>
                  <c:y val="1.400491984232067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729,9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2049.09</c:v>
                </c:pt>
                <c:pt idx="1">
                  <c:v>10.68</c:v>
                </c:pt>
                <c:pt idx="2">
                  <c:v>1854.73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52.346148933452554</c:v>
                </c:pt>
                <c:pt idx="1">
                  <c:v>0.27283177928215607</c:v>
                </c:pt>
                <c:pt idx="2">
                  <c:v>47.381019287265296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.11707918978269552"/>
                  <c:y val="-0.1695101657690169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2059,500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(52,62%)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5.3555515108250386E-2"/>
                  <c:y val="4.909460407724343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1854,730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(47,38%)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2059.5</c:v>
                </c:pt>
                <c:pt idx="1">
                  <c:v>0</c:v>
                </c:pt>
                <c:pt idx="2">
                  <c:v>1854.73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52.615712413424866</c:v>
                </c:pt>
                <c:pt idx="1">
                  <c:v>0</c:v>
                </c:pt>
                <c:pt idx="2">
                  <c:v>47.384287586575134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.10206903724645253"/>
                  <c:y val="-0.1822932438715983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2059,890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(52,51%)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4.9681241091415376E-2"/>
                  <c:y val="-4.55351280739115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1854,730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(47,49%)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2050.89</c:v>
                </c:pt>
                <c:pt idx="1">
                  <c:v>0</c:v>
                </c:pt>
                <c:pt idx="2">
                  <c:v>1854.73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52.511253014886236</c:v>
                </c:pt>
                <c:pt idx="1">
                  <c:v>0</c:v>
                </c:pt>
                <c:pt idx="2">
                  <c:v>47.488746985113764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0.21554</cdr:y>
    </cdr:from>
    <cdr:to>
      <cdr:x>0.85946</cdr:x>
      <cdr:y>0.9353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71549"/>
          <a:ext cx="3635920" cy="190860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0.21442</cdr:y>
    </cdr:from>
    <cdr:to>
      <cdr:x>0.86327</cdr:x>
      <cdr:y>0.93839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68580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2"/>
          <a:ext cx="3652038" cy="1980218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0.22064</cdr:y>
    </cdr:from>
    <cdr:to>
      <cdr:x>0.86327</cdr:x>
      <cdr:y>0.93346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5073"/>
          <a:ext cx="3652038" cy="189020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0.21987</cdr:y>
    </cdr:from>
    <cdr:to>
      <cdr:x>0.8532</cdr:x>
      <cdr:y>0.9327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4788000" y="583035"/>
          <a:ext cx="3609437" cy="189021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0.20141</cdr:y>
    </cdr:from>
    <cdr:to>
      <cdr:x>0.86445</cdr:x>
      <cdr:y>0.95044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4081"/>
          <a:ext cx="3657030" cy="198619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0.21929</cdr:y>
    </cdr:from>
    <cdr:to>
      <cdr:x>0.86327</cdr:x>
      <cdr:y>0.94326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1481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0.21638</cdr:y>
    </cdr:from>
    <cdr:to>
      <cdr:x>0.86327</cdr:x>
      <cdr:y>0.96315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4788000" y="573781"/>
          <a:ext cx="3652038" cy="1980218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0.24793</cdr:y>
    </cdr:from>
    <cdr:to>
      <cdr:x>0.86327</cdr:x>
      <cdr:y>0.95115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445160" y="657439"/>
          <a:ext cx="3652038" cy="1864736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0.23191</cdr:y>
    </cdr:from>
    <cdr:to>
      <cdr:x>0.85946</cdr:x>
      <cdr:y>0.91551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41249"/>
          <a:ext cx="3635920" cy="1890210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0.22894</cdr:y>
    </cdr:from>
    <cdr:to>
      <cdr:x>0.86327</cdr:x>
      <cdr:y>0.91797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4788000" y="628040"/>
          <a:ext cx="3652038" cy="189019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0.22064</cdr:y>
    </cdr:from>
    <cdr:to>
      <cdr:x>0.86327</cdr:x>
      <cdr:y>0.9294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5073"/>
          <a:ext cx="3652038" cy="187943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9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chart" Target="../charts/chart3.xml"/><Relationship Id="rId11" Type="http://schemas.openxmlformats.org/officeDocument/2006/relationships/image" Target="../media/image27.jpeg"/><Relationship Id="rId5" Type="http://schemas.openxmlformats.org/officeDocument/2006/relationships/chart" Target="../charts/chart2.xml"/><Relationship Id="rId15" Type="http://schemas.openxmlformats.org/officeDocument/2006/relationships/image" Target="../media/image31.jpeg"/><Relationship Id="rId10" Type="http://schemas.openxmlformats.org/officeDocument/2006/relationships/oleObject" Target="../embeddings/oleObject2.bin"/><Relationship Id="rId4" Type="http://schemas.openxmlformats.org/officeDocument/2006/relationships/chart" Target="../charts/chart1.xml"/><Relationship Id="rId9" Type="http://schemas.openxmlformats.org/officeDocument/2006/relationships/image" Target="../media/image24.emf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jpeg"/><Relationship Id="rId11" Type="http://schemas.openxmlformats.org/officeDocument/2006/relationships/image" Target="../media/image33.pn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7.xml"/><Relationship Id="rId7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7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42.jpeg"/><Relationship Id="rId18" Type="http://schemas.openxmlformats.org/officeDocument/2006/relationships/image" Target="../media/image31.jpeg"/><Relationship Id="rId3" Type="http://schemas.openxmlformats.org/officeDocument/2006/relationships/image" Target="../media/image9.png"/><Relationship Id="rId7" Type="http://schemas.openxmlformats.org/officeDocument/2006/relationships/oleObject" Target="../embeddings/oleObject7.bin"/><Relationship Id="rId12" Type="http://schemas.microsoft.com/office/2007/relationships/hdphoto" Target="../media/hdphoto1.wdp"/><Relationship Id="rId17" Type="http://schemas.openxmlformats.org/officeDocument/2006/relationships/image" Target="../media/image44.jpeg"/><Relationship Id="rId2" Type="http://schemas.openxmlformats.org/officeDocument/2006/relationships/slideLayout" Target="../slideLayouts/slideLayout13.xml"/><Relationship Id="rId16" Type="http://schemas.microsoft.com/office/2007/relationships/hdphoto" Target="../media/hdphoto2.wdp"/><Relationship Id="rId1" Type="http://schemas.openxmlformats.org/officeDocument/2006/relationships/vmlDrawing" Target="../drawings/vmlDrawing4.vml"/><Relationship Id="rId6" Type="http://schemas.openxmlformats.org/officeDocument/2006/relationships/chart" Target="../charts/chart15.xml"/><Relationship Id="rId11" Type="http://schemas.openxmlformats.org/officeDocument/2006/relationships/image" Target="../media/image41.png"/><Relationship Id="rId5" Type="http://schemas.openxmlformats.org/officeDocument/2006/relationships/chart" Target="../charts/chart14.xml"/><Relationship Id="rId15" Type="http://schemas.openxmlformats.org/officeDocument/2006/relationships/image" Target="../media/image43.png"/><Relationship Id="rId10" Type="http://schemas.openxmlformats.org/officeDocument/2006/relationships/image" Target="../media/image29.jpeg"/><Relationship Id="rId4" Type="http://schemas.openxmlformats.org/officeDocument/2006/relationships/chart" Target="../charts/chart13.xml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Константиновского сельского поселения на 2019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2020-2021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0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5752,320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 smtClean="0"/>
                <a:t>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5752,320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2019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/>
                <a:t>0</a:t>
              </a:r>
              <a:r>
                <a:rPr lang="ru-RU" sz="1200" b="1" i="1" dirty="0" smtClean="0"/>
                <a:t>,0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5791,524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5791,524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2020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/>
                <a:t>0</a:t>
              </a:r>
              <a:r>
                <a:rPr lang="ru-RU" sz="1200" b="1" i="1" dirty="0" smtClean="0"/>
                <a:t>,0 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797604" cy="2667942"/>
            <a:chOff x="183600" y="2626519"/>
            <a:chExt cx="3427188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5829,269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6000" y="4191299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5829,269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2021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1258887" y="2825629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165186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468249"/>
                </a:moveTo>
                <a:lnTo>
                  <a:pt x="215900" y="468249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468249"/>
                </a:lnTo>
                <a:lnTo>
                  <a:pt x="863600" y="468249"/>
                </a:lnTo>
                <a:lnTo>
                  <a:pt x="431800" y="900049"/>
                </a:lnTo>
                <a:lnTo>
                  <a:pt x="0" y="468249"/>
                </a:lnTo>
                <a:close/>
              </a:path>
            </a:pathLst>
          </a:custGeom>
          <a:solidFill>
            <a:srgbClr val="C7E6A4"/>
          </a:solidFill>
          <a:ln w="25400">
            <a:solidFill>
              <a:srgbClr val="43D12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7038000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6555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624477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0000" y="1088740"/>
            <a:ext cx="2289326" cy="1710190"/>
          </a:xfrm>
          <a:prstGeom prst="roundRect">
            <a:avLst/>
          </a:prstGeom>
          <a:gradFill rotWithShape="0">
            <a:gsLst>
              <a:gs pos="0">
                <a:srgbClr val="43D126"/>
              </a:gs>
              <a:gs pos="0">
                <a:schemeClr val="accent5">
                  <a:hueOff val="-4966938"/>
                  <a:satOff val="19906"/>
                  <a:lumOff val="4314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-4966938"/>
                  <a:satOff val="19906"/>
                  <a:lumOff val="4314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-4966938"/>
                  <a:satOff val="19906"/>
                  <a:lumOff val="4314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2190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4011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631664"/>
            <a:ext cx="2808000" cy="267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налогообложения;</a:t>
            </a:r>
            <a:endParaRPr lang="ru-RU" sz="1200" dirty="0" smtClean="0">
              <a:latin typeface="Arial"/>
              <a:cs typeface="Arial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транспортный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государственная пошлина.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3149970" y="3631664"/>
            <a:ext cx="2808000" cy="2492990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 smtClean="0">
                <a:latin typeface="Arial"/>
                <a:cs typeface="Arial"/>
              </a:rPr>
              <a:t>РФ</a:t>
            </a:r>
            <a:r>
              <a:rPr lang="ru-RU" sz="1200" b="1" i="1" dirty="0" smtClean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аренда </a:t>
            </a:r>
            <a:r>
              <a:rPr lang="ru-RU" sz="1200" spc="-5" dirty="0" smtClean="0">
                <a:latin typeface="Arial"/>
                <a:cs typeface="Arial"/>
              </a:rPr>
              <a:t>и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-20" dirty="0" smtClean="0">
                <a:latin typeface="Arial"/>
                <a:cs typeface="Arial"/>
              </a:rPr>
              <a:t>ущ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endParaRPr lang="ru-RU" sz="1200" dirty="0">
              <a:latin typeface="Arial"/>
              <a:cs typeface="Arial"/>
            </a:endParaRPr>
          </a:p>
          <a:p>
            <a:pPr marL="12700" marR="473075" algn="just">
              <a:lnSpc>
                <a:spcPct val="100000"/>
              </a:lnSpc>
            </a:pPr>
            <a:r>
              <a:rPr lang="ru-RU" altLang="ru-RU" sz="1200" dirty="0" smtClean="0"/>
              <a:t>- прочие поступления от использования имущества, находящегося в собственности сельских поселений</a:t>
            </a: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029970" y="3631664"/>
            <a:ext cx="2808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1716379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815393"/>
              </p:ext>
            </p:extLst>
          </p:nvPr>
        </p:nvGraphicFramePr>
        <p:xfrm>
          <a:off x="109801" y="2009488"/>
          <a:ext cx="8872689" cy="325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1837,820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1877,294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1923,649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1196,227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1232,461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1271,276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123,122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125,584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127,468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460,105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476,669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494,782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108,780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112,914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93,240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96,783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290,080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301,103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3,108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3,226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641,593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644,833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652,373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286,793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286,793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286,793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(наем)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354,800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358,040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365,580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196396168"/>
              </p:ext>
            </p:extLst>
          </p:nvPr>
        </p:nvGraphicFramePr>
        <p:xfrm>
          <a:off x="216000" y="137228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3587125742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13220150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886226"/>
              </p:ext>
            </p:extLst>
          </p:nvPr>
        </p:nvGraphicFramePr>
        <p:xfrm>
          <a:off x="6675630" y="4104075"/>
          <a:ext cx="2264426" cy="236601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налогообложения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лиц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налог</a:t>
                      </a:r>
                      <a:endParaRPr lang="ru-RU" sz="1100" dirty="0"/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9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4908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" name="Объект 119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Объект 120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" name="Image" r:id="rId10" imgW="0" imgH="0" progId="">
                  <p:embed/>
                </p:oleObj>
              </mc:Choice>
              <mc:Fallback>
                <p:oleObj name="Image" r:id="rId10" imgW="0" imgH="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" name="Рисунок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41908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86438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Рисунок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251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Рисунок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65726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Рисунок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91745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18025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4243762555"/>
              </p:ext>
            </p:extLst>
          </p:nvPr>
        </p:nvGraphicFramePr>
        <p:xfrm>
          <a:off x="229981" y="127637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1198354063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2202493450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505961"/>
              </p:ext>
            </p:extLst>
          </p:nvPr>
        </p:nvGraphicFramePr>
        <p:xfrm>
          <a:off x="6763069" y="4975143"/>
          <a:ext cx="2264426" cy="10342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9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39" y="502014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" name="Объект 119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Объект 120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0" y="423536"/>
              <a:ext cx="847860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42" name="Picture 19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26" y="5409220"/>
            <a:ext cx="188913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975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611485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971898"/>
              </p:ext>
            </p:extLst>
          </p:nvPr>
        </p:nvGraphicFramePr>
        <p:xfrm>
          <a:off x="108432" y="1892834"/>
          <a:ext cx="8919065" cy="3590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3"/>
                <a:gridCol w="652573"/>
                <a:gridCol w="652573"/>
              </a:tblGrid>
              <a:tr h="52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3914,500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3914,230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3905,620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97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2049,090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2059,500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2050,890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307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9,720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10,110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10,490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6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из средств районного фонда финансовой поддержки поселений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2039,370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2049,390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2040,400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40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10,680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31030" marR="31030" marT="0" marB="0" anchor="ctr"/>
                </a:tc>
              </a:tr>
              <a:tr h="46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10,680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7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1854,730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1854,730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1854,730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19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764324467"/>
              </p:ext>
            </p:extLst>
          </p:nvPr>
        </p:nvGraphicFramePr>
        <p:xfrm>
          <a:off x="329925" y="1372287"/>
          <a:ext cx="4230470" cy="276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361851196"/>
              </p:ext>
            </p:extLst>
          </p:nvPr>
        </p:nvGraphicFramePr>
        <p:xfrm>
          <a:off x="4788000" y="1360800"/>
          <a:ext cx="4230470" cy="27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666858963"/>
              </p:ext>
            </p:extLst>
          </p:nvPr>
        </p:nvGraphicFramePr>
        <p:xfrm>
          <a:off x="2331235" y="420268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1862"/>
              </p:ext>
            </p:extLst>
          </p:nvPr>
        </p:nvGraphicFramePr>
        <p:xfrm>
          <a:off x="6597225" y="4759804"/>
          <a:ext cx="2418665" cy="1209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1075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08078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38987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6478" y="0"/>
            <a:ext cx="9162032" cy="1372287"/>
            <a:chOff x="-26478" y="0"/>
            <a:chExt cx="9162032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-26478" y="457200"/>
              <a:ext cx="9162032" cy="7078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Константиновского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2019 г. и плановый период 2020-2021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1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1813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2300" b="1" dirty="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Константиновского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26.12.2018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бюджете Константиновского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000" b="1" dirty="0" smtClean="0">
              <a:latin typeface="Arial" charset="0"/>
            </a:endParaRPr>
          </a:p>
          <a:p>
            <a:pPr marL="531813" eaLnBrk="1" hangingPunct="1"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Структура отчета:</a:t>
            </a:r>
            <a:endParaRPr lang="ru-RU" altLang="ru-RU" i="1" dirty="0" smtClean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600" b="1" dirty="0" smtClean="0">
                <a:latin typeface="Arial" charset="0"/>
              </a:rPr>
              <a:t>Вводная часть 				</a:t>
            </a:r>
            <a:r>
              <a:rPr lang="ru-RU" altLang="ru-RU" sz="1600" b="1" i="1" dirty="0" smtClean="0">
                <a:latin typeface="Arial" charset="0"/>
              </a:rPr>
              <a:t>стр. 3-11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12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Доходы бюджета поселения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13-20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Расходы бюджета поселения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21-27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</a:t>
            </a:r>
            <a:r>
              <a:rPr lang="ru-RU" altLang="ru-RU" sz="1600" b="1" dirty="0">
                <a:latin typeface="Arial" charset="0"/>
              </a:rPr>
              <a:t>З</a:t>
            </a:r>
            <a:r>
              <a:rPr lang="ru-RU" altLang="ru-RU" sz="1600" b="1" dirty="0" smtClean="0">
                <a:latin typeface="Arial" charset="0"/>
              </a:rPr>
              <a:t>аключительная часть 	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28</a:t>
            </a:r>
            <a:r>
              <a:rPr lang="ru-RU" altLang="ru-RU" sz="1600" b="1" dirty="0" smtClean="0">
                <a:latin typeface="Arial" charset="0"/>
              </a:rPr>
              <a:t>.</a:t>
            </a:r>
            <a:endParaRPr lang="ru-RU" altLang="ru-RU" sz="1600" dirty="0" smtClean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019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2020-2021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703816335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425891109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3720611866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6196"/>
              </p:ext>
            </p:extLst>
          </p:nvPr>
        </p:nvGraphicFramePr>
        <p:xfrm>
          <a:off x="6597225" y="4869160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500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Image" r:id="rId10" imgW="0" imgH="0" progId="">
                  <p:embed/>
                </p:oleObj>
              </mc:Choice>
              <mc:Fallback>
                <p:oleObj name="Image" r:id="rId10" imgW="0" imgH="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9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84500" y="1806877"/>
            <a:ext cx="7818531" cy="2005463"/>
            <a:chOff x="630000" y="1021831"/>
            <a:chExt cx="7818531" cy="200546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30000" y="1098916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630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15" y="1427141"/>
              <a:ext cx="495238" cy="546032"/>
            </a:xfrm>
            <a:prstGeom prst="rect">
              <a:avLst/>
            </a:prstGeom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1746000" y="1098917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52" y="1465918"/>
              <a:ext cx="838095" cy="4317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710000" y="2121177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978514" y="1052841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3933074" y="2110972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974" y="1329012"/>
              <a:ext cx="965079" cy="761905"/>
            </a:xfrm>
            <a:prstGeom prst="rect">
              <a:avLst/>
            </a:prstGeom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5094000" y="103061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5094000" y="2044233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623" y="1326435"/>
              <a:ext cx="874753" cy="690595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>
            <a:xfrm>
              <a:off x="6240073" y="1021831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6240437" y="2090917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533" y="1338461"/>
              <a:ext cx="965079" cy="761905"/>
            </a:xfrm>
            <a:prstGeom prst="rect">
              <a:avLst/>
            </a:prstGeom>
          </p:spPr>
        </p:pic>
        <p:sp>
          <p:nvSpPr>
            <p:cNvPr id="75" name="Скругленный прямоугольник 74"/>
            <p:cNvSpPr/>
            <p:nvPr/>
          </p:nvSpPr>
          <p:spPr>
            <a:xfrm>
              <a:off x="7368531" y="1052841"/>
              <a:ext cx="1080000" cy="1928377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7368531" y="2013973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816" y="1224114"/>
              <a:ext cx="965079" cy="761905"/>
            </a:xfrm>
            <a:prstGeom prst="rect">
              <a:avLst/>
            </a:prstGeom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2863891" y="1080044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Прямоугольник 82"/>
            <p:cNvSpPr/>
            <p:nvPr/>
          </p:nvSpPr>
          <p:spPr>
            <a:xfrm>
              <a:off x="2848768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50" y="1188334"/>
              <a:ext cx="965079" cy="76190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13058" y="1404031"/>
            <a:ext cx="943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18073"/>
              </p:ext>
            </p:extLst>
          </p:nvPr>
        </p:nvGraphicFramePr>
        <p:xfrm>
          <a:off x="72000" y="1697531"/>
          <a:ext cx="8910489" cy="4438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56"/>
                <a:gridCol w="5174379"/>
                <a:gridCol w="1065118"/>
                <a:gridCol w="1065118"/>
                <a:gridCol w="1065118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Константиновского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26.12.2018 № 5-20 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66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5752,320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5791,524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5829,269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292,000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4371,035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4259,355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4131,987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570,115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570,115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570,115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3531,235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3551,555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3458,872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34,685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34,685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53,000</a:t>
                      </a:r>
                    </a:p>
                  </a:txBody>
                  <a:tcPr marL="91076" marR="91076" anchor="ctr" horzOverflow="overflow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165,680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155,000</a:t>
                      </a:r>
                    </a:p>
                  </a:txBody>
                  <a:tcPr marL="91076" marR="91076" anchor="ctr" horzOverflow="overflow"/>
                </a:tc>
              </a:tr>
              <a:tr h="11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10,680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460,105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476,669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494,782</a:t>
                      </a:r>
                    </a:p>
                  </a:txBody>
                  <a:tcPr marL="91076" marR="91076" anchor="ctr" horzOverflow="overflow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460,105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476,669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494,782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80741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5875"/>
              </p:ext>
            </p:extLst>
          </p:nvPr>
        </p:nvGraphicFramePr>
        <p:xfrm>
          <a:off x="71500" y="2162090"/>
          <a:ext cx="8919065" cy="2858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Константиновского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26.12.2018 № 5-20 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425,000</a:t>
                      </a:r>
                    </a:p>
                  </a:txBody>
                  <a:tcPr marL="91076" marR="91076" anchor="ctr" horzOverflow="overflow"/>
                </a:tc>
              </a:tr>
              <a:tr h="268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305,000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120,000</a:t>
                      </a:r>
                    </a:p>
                  </a:txBody>
                  <a:tcPr marL="91076" marR="91076" anchor="ctr" horzOverflow="overflow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179,145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179,145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179,145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179,145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179,145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179,145</a:t>
                      </a:r>
                    </a:p>
                  </a:txBody>
                  <a:tcPr marL="91076" marR="91076" anchor="ctr" horzOverflow="overflow"/>
                </a:tc>
              </a:tr>
              <a:tr h="138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151,355</a:t>
                      </a:r>
                    </a:p>
                  </a:txBody>
                  <a:tcPr marL="91076" marR="91076" anchor="ctr" horzOverflow="overflow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151,355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151,355</a:t>
                      </a:r>
                    </a:p>
                  </a:txBody>
                  <a:tcPr marL="91076" marR="9107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1276143740"/>
              </p:ext>
            </p:extLst>
          </p:nvPr>
        </p:nvGraphicFramePr>
        <p:xfrm>
          <a:off x="54663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2703602319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54134411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08356"/>
              </p:ext>
            </p:extLst>
          </p:nvPr>
        </p:nvGraphicFramePr>
        <p:xfrm>
          <a:off x="6675629" y="4644135"/>
          <a:ext cx="2432933" cy="1559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2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640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634000"/>
            <a:ext cx="189310" cy="219600"/>
          </a:xfrm>
          <a:prstGeom prst="rect">
            <a:avLst/>
          </a:prstGeom>
        </p:spPr>
      </p:pic>
      <p:graphicFrame>
        <p:nvGraphicFramePr>
          <p:cNvPr id="132" name="Таблица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12364"/>
              </p:ext>
            </p:extLst>
          </p:nvPr>
        </p:nvGraphicFramePr>
        <p:xfrm>
          <a:off x="161510" y="4644135"/>
          <a:ext cx="2430270" cy="124434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" name="Рисунок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74009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8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375"/>
                    </a14:imgEffect>
                    <a14:imgEffect>
                      <a14:saturation sat="225000"/>
                    </a14:imgEffect>
                    <a14:imgEffect>
                      <a14:brightnessContrast bright="-7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096722"/>
            <a:ext cx="190500" cy="21907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36" name="Рисунок 1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643201"/>
            <a:ext cx="190500" cy="219075"/>
          </a:xfrm>
          <a:prstGeom prst="rect">
            <a:avLst/>
          </a:prstGeom>
          <a:solidFill>
            <a:srgbClr val="00B050"/>
          </a:solidFill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094000"/>
            <a:ext cx="189310" cy="2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53879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3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43839"/>
              </p:ext>
            </p:extLst>
          </p:nvPr>
        </p:nvGraphicFramePr>
        <p:xfrm>
          <a:off x="206515" y="1831291"/>
          <a:ext cx="8640959" cy="153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544"/>
                <a:gridCol w="817805"/>
                <a:gridCol w="817805"/>
                <a:gridCol w="817805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по договорам за текущий и капитальный ремонт муниципального жилья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305,000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305,000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благоустройству поселения;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организация и содержание мест захоронения.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</a:tr>
              <a:tr h="204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425,000</a:t>
                      </a: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425,000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425,000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0" b="28311"/>
          <a:stretch/>
        </p:blipFill>
        <p:spPr>
          <a:xfrm>
            <a:off x="198530" y="3564015"/>
            <a:ext cx="8693950" cy="287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20740" y="38926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2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8070823" y="153879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135557"/>
              </p:ext>
            </p:extLst>
          </p:nvPr>
        </p:nvGraphicFramePr>
        <p:xfrm>
          <a:off x="206515" y="1831291"/>
          <a:ext cx="8640959" cy="1047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544"/>
                <a:gridCol w="817805"/>
                <a:gridCol w="817805"/>
                <a:gridCol w="817805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460,105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476,669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494,782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360,105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326,669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344,782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организации дорожного освещения вдоль  автомобильных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150,000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8831" b="27273"/>
          <a:stretch/>
        </p:blipFill>
        <p:spPr>
          <a:xfrm>
            <a:off x="1196625" y="2843935"/>
            <a:ext cx="6705745" cy="382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70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542925" algn="just"/>
            <a:r>
              <a:rPr lang="ru-RU" sz="2000" dirty="0" smtClean="0"/>
              <a:t>     </a:t>
            </a:r>
            <a:r>
              <a:rPr lang="ru-RU" sz="1900" dirty="0" smtClean="0"/>
              <a:t>- Послания Президента Российской Федерации Федеральному   Собранию Российской Федерации от 01 декабря 2016 года</a:t>
            </a:r>
            <a:r>
              <a:rPr lang="ru-RU" sz="1900" dirty="0" smtClean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</a:t>
            </a:r>
            <a:r>
              <a:rPr lang="ru-RU" sz="1900" dirty="0">
                <a:solidFill>
                  <a:srgbClr val="000000"/>
                </a:solidFill>
              </a:rPr>
              <a:t>Совета депутатов </a:t>
            </a:r>
            <a:r>
              <a:rPr lang="ru-RU" sz="1900" dirty="0" smtClean="0">
                <a:solidFill>
                  <a:srgbClr val="000000"/>
                </a:solidFill>
              </a:rPr>
              <a:t>Константиновского сельского </a:t>
            </a:r>
            <a:r>
              <a:rPr lang="ru-RU" sz="1900" dirty="0">
                <a:solidFill>
                  <a:srgbClr val="000000"/>
                </a:solidFill>
              </a:rPr>
              <a:t>поселения Николаевского района от </a:t>
            </a:r>
            <a:r>
              <a:rPr lang="ru-RU" sz="1900" dirty="0" smtClean="0"/>
              <a:t>26.12.2018 </a:t>
            </a:r>
            <a:r>
              <a:rPr lang="ru-RU" sz="1900" dirty="0"/>
              <a:t>№ </a:t>
            </a:r>
            <a:r>
              <a:rPr lang="ru-RU" sz="1900" dirty="0" smtClean="0"/>
              <a:t>5-20 </a:t>
            </a:r>
            <a:r>
              <a:rPr lang="ru-RU" sz="1900" dirty="0"/>
              <a:t>«О бюджете </a:t>
            </a:r>
            <a:r>
              <a:rPr lang="ru-RU" sz="1900" dirty="0" smtClean="0"/>
              <a:t>Константиновского </a:t>
            </a:r>
            <a:r>
              <a:rPr lang="ru-RU" sz="1900" dirty="0"/>
              <a:t>сельского поселения на </a:t>
            </a:r>
            <a:r>
              <a:rPr lang="ru-RU" sz="1900" dirty="0" smtClean="0"/>
              <a:t>2019 </a:t>
            </a:r>
            <a:r>
              <a:rPr lang="ru-RU" sz="1900" dirty="0"/>
              <a:t>год и плановый период </a:t>
            </a:r>
            <a:r>
              <a:rPr lang="ru-RU" sz="1900" dirty="0" smtClean="0"/>
              <a:t>2020 </a:t>
            </a:r>
            <a:r>
              <a:rPr lang="ru-RU" sz="1900" dirty="0"/>
              <a:t>и </a:t>
            </a:r>
            <a:r>
              <a:rPr lang="ru-RU" sz="1900" dirty="0" smtClean="0"/>
              <a:t>2021 </a:t>
            </a:r>
            <a:r>
              <a:rPr lang="ru-RU" sz="1900" dirty="0"/>
              <a:t>годов</a:t>
            </a:r>
            <a:r>
              <a:rPr lang="ru-RU" sz="1900" dirty="0" smtClean="0"/>
              <a:t>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Л.Н. Негода</a:t>
            </a: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Константиновского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01.01.2018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484 человек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528900"/>
            <a:ext cx="3311525" cy="7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2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Константиновка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Подгорное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484386" y="334800"/>
              <a:ext cx="6166175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Константиновское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3517200"/>
            <a:ext cx="7705842" cy="29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15330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Негода Любовь Николаевна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682442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Константиновка,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Строительная, д. 1</a:t>
                      </a:r>
                      <a:r>
                        <a:rPr lang="ru-RU" sz="1800" b="1" i="1" u="sng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8(42135)35-4-87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Константиновского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6229"/>
            <a:ext cx="3691501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Константиновского сельского поселения</a:t>
            </a:r>
          </a:p>
          <a:p>
            <a:pPr algn="r"/>
            <a:r>
              <a:rPr lang="ru-RU" sz="1500" b="1" i="1" dirty="0"/>
              <a:t>Л</a:t>
            </a:r>
            <a:r>
              <a:rPr lang="ru-RU" sz="1500" b="1" i="1" dirty="0" smtClean="0"/>
              <a:t>.Н. Негода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smtClean="0">
                <a:latin typeface="Arial"/>
                <a:cs typeface="Arial"/>
              </a:rPr>
              <a:t>Константиновского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с п</a:t>
            </a:r>
            <a:r>
              <a:rPr lang="ru-RU" sz="1500" dirty="0" smtClean="0">
                <a:solidFill>
                  <a:srgbClr val="000000"/>
                </a:solidFill>
              </a:rPr>
              <a:t>осланием </a:t>
            </a:r>
            <a:r>
              <a:rPr lang="ru-RU" sz="1500" dirty="0">
                <a:solidFill>
                  <a:srgbClr val="000000"/>
                </a:solidFill>
              </a:rPr>
              <a:t>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21704"/>
          <a:stretch/>
        </p:blipFill>
        <p:spPr>
          <a:xfrm>
            <a:off x="120822" y="1919770"/>
            <a:ext cx="1885893" cy="24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Константиновского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smtClean="0"/>
                <a:t>Константиновского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Негода Любовь Николаевна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Константиновского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 Константиновского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районного Фонда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фи-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нансовой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посе-лений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6240</TotalTime>
  <Words>2582</Words>
  <Application>Microsoft Office PowerPoint</Application>
  <PresentationFormat>Экран (4:3)</PresentationFormat>
  <Paragraphs>778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551</cp:revision>
  <cp:lastPrinted>2019-03-20T02:39:35Z</cp:lastPrinted>
  <dcterms:created xsi:type="dcterms:W3CDTF">2011-08-02T04:08:30Z</dcterms:created>
  <dcterms:modified xsi:type="dcterms:W3CDTF">2019-03-26T02:11:51Z</dcterms:modified>
</cp:coreProperties>
</file>